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61" r:id="rId3"/>
    <p:sldId id="258" r:id="rId4"/>
    <p:sldId id="293" r:id="rId5"/>
    <p:sldId id="262" r:id="rId6"/>
    <p:sldId id="263" r:id="rId7"/>
    <p:sldId id="292" r:id="rId8"/>
    <p:sldId id="266" r:id="rId9"/>
    <p:sldId id="287" r:id="rId10"/>
    <p:sldId id="270" r:id="rId11"/>
    <p:sldId id="267" r:id="rId12"/>
    <p:sldId id="268" r:id="rId13"/>
    <p:sldId id="295" r:id="rId14"/>
    <p:sldId id="275" r:id="rId15"/>
    <p:sldId id="273" r:id="rId16"/>
    <p:sldId id="294" r:id="rId17"/>
    <p:sldId id="290" r:id="rId18"/>
    <p:sldId id="27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27D5E-C0F9-469E-903A-37375DAFFDF6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314CC-24E4-441A-B696-EB7BA13EF8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722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314CC-24E4-441A-B696-EB7BA13EF8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6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935261" y="2307540"/>
            <a:ext cx="64892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폐기물 처리 업체를 위한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AI</a:t>
            </a:r>
            <a:r>
              <a:rPr lang="ko-KR" altLang="en-US" sz="4800" spc="-300" dirty="0">
                <a:solidFill>
                  <a:schemeClr val="bg1"/>
                </a:solidFill>
              </a:rPr>
              <a:t> 분리수거 시스템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03866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14607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54BBCB8-D2E5-4133-A75C-D248C397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948" y="6429958"/>
            <a:ext cx="2562225" cy="428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52FAC9-DACC-453C-87B3-67C15CDB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" y="1581759"/>
            <a:ext cx="3014661" cy="20579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2ED6E5-0C1B-415E-A57E-87CAE5B6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134" y="1581759"/>
            <a:ext cx="3014661" cy="2057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3A435-7C75-466A-A39D-D4F69E403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795" y="1581759"/>
            <a:ext cx="3014661" cy="20579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64F345-3E09-40A0-91EE-B09440364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456" y="1581759"/>
            <a:ext cx="3014661" cy="2057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832BCA-4817-44E8-9087-09C6623A5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65414" y="4699468"/>
            <a:ext cx="2187433" cy="12735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4E78ED-C1B8-4F4E-96A6-5CB3EBFBC4B4}"/>
              </a:ext>
            </a:extLst>
          </p:cNvPr>
          <p:cNvSpPr txBox="1"/>
          <p:nvPr/>
        </p:nvSpPr>
        <p:spPr>
          <a:xfrm>
            <a:off x="5719482" y="4982298"/>
            <a:ext cx="620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검출  </a:t>
            </a:r>
            <a:r>
              <a:rPr lang="en-US" altLang="ko-KR" sz="4000" dirty="0"/>
              <a:t>(</a:t>
            </a:r>
            <a:r>
              <a:rPr lang="ko-KR" altLang="en-US" sz="4000" dirty="0"/>
              <a:t>플라스틱</a:t>
            </a:r>
            <a:r>
              <a:rPr lang="en-US" altLang="ko-KR" sz="4000" dirty="0"/>
              <a:t>, </a:t>
            </a:r>
            <a:r>
              <a:rPr lang="ko-KR" altLang="en-US" sz="4000" dirty="0"/>
              <a:t>캔</a:t>
            </a:r>
            <a:r>
              <a:rPr lang="en-US" altLang="ko-KR" sz="4000" dirty="0"/>
              <a:t>, </a:t>
            </a:r>
            <a:r>
              <a:rPr lang="ko-KR" altLang="en-US" sz="4000" dirty="0"/>
              <a:t>유리</a:t>
            </a:r>
            <a:r>
              <a:rPr lang="en-US" altLang="ko-KR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DC4163-2F90-42FB-BB93-EFC33BB7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948" y="6429958"/>
            <a:ext cx="2562225" cy="428042"/>
          </a:xfrm>
          <a:prstGeom prst="rect">
            <a:avLst/>
          </a:prstGeom>
        </p:spPr>
      </p:pic>
      <p:pic>
        <p:nvPicPr>
          <p:cNvPr id="8" name="trash7">
            <a:hlinkClick r:id="" action="ppaction://media"/>
            <a:extLst>
              <a:ext uri="{FF2B5EF4-FFF2-40B4-BE49-F238E27FC236}">
                <a16:creationId xmlns:a16="http://schemas.microsoft.com/office/drawing/2014/main" id="{B1290898-45A7-4017-AC7B-107D72779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E08272-9BB2-4E32-9A92-54AF451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48" y="6429958"/>
            <a:ext cx="2562225" cy="4280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99D4C0F-34BC-4AAA-8A61-A6824FD2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071" y="1813505"/>
            <a:ext cx="3493730" cy="3230990"/>
          </a:xfrm>
          <a:prstGeom prst="rect">
            <a:avLst/>
          </a:prstGeom>
        </p:spPr>
      </p:pic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55AADADD-25D9-4E3A-9AC2-AF10A41D6D7B}"/>
              </a:ext>
            </a:extLst>
          </p:cNvPr>
          <p:cNvSpPr/>
          <p:nvPr/>
        </p:nvSpPr>
        <p:spPr>
          <a:xfrm>
            <a:off x="5594959" y="2955600"/>
            <a:ext cx="1667435" cy="159571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A4FD8E-2BD4-4108-B9CF-08A7F87BD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47" y="1407459"/>
            <a:ext cx="4885035" cy="43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E08272-9BB2-4E32-9A92-54AF451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48" y="6429958"/>
            <a:ext cx="2562225" cy="428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A0481B-7B3C-4188-BBC7-EC626CBC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5740"/>
            <a:ext cx="5362982" cy="2361152"/>
          </a:xfrm>
          <a:prstGeom prst="rect">
            <a:avLst/>
          </a:prstGeom>
        </p:spPr>
      </p:pic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00428297-1671-4C7D-8ABD-AE1D9B3B051F}"/>
              </a:ext>
            </a:extLst>
          </p:cNvPr>
          <p:cNvSpPr/>
          <p:nvPr/>
        </p:nvSpPr>
        <p:spPr>
          <a:xfrm>
            <a:off x="3653304" y="2828457"/>
            <a:ext cx="1667435" cy="159571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C06D61-8A0E-4E90-970B-7070ED0CE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53" y="2177292"/>
            <a:ext cx="2497791" cy="25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4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비즈니스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922C4E3-54FF-4619-A125-D5177496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33820" y="780074"/>
            <a:ext cx="10852808" cy="64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비즈니스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25CA01-7E95-4E8B-8B85-97F54726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48" y="6429958"/>
            <a:ext cx="2562225" cy="428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552E67-3CE1-495D-8108-27E4E1F57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39" y="2327999"/>
            <a:ext cx="2699284" cy="2462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1B48D7-51C1-4B67-BD5F-C3DDD1734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387" y="2306590"/>
            <a:ext cx="2497791" cy="250545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4CA08F-DF9C-41CE-B25B-7486614FE8BE}"/>
              </a:ext>
            </a:extLst>
          </p:cNvPr>
          <p:cNvCxnSpPr/>
          <p:nvPr/>
        </p:nvCxnSpPr>
        <p:spPr>
          <a:xfrm>
            <a:off x="4742330" y="2859742"/>
            <a:ext cx="2805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CBA2F7-1D35-4EE6-B2C5-D20761ED6D17}"/>
              </a:ext>
            </a:extLst>
          </p:cNvPr>
          <p:cNvSpPr txBox="1"/>
          <p:nvPr/>
        </p:nvSpPr>
        <p:spPr>
          <a:xfrm>
            <a:off x="5338270" y="2300286"/>
            <a:ext cx="26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매년 사용료지불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62C8B1-19CF-47E4-8534-3CE885B6BAE2}"/>
              </a:ext>
            </a:extLst>
          </p:cNvPr>
          <p:cNvCxnSpPr/>
          <p:nvPr/>
        </p:nvCxnSpPr>
        <p:spPr>
          <a:xfrm flipH="1">
            <a:off x="4864527" y="3801036"/>
            <a:ext cx="2683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6DB3C3-3B4F-49BD-8E6B-848B4000DC4F}"/>
              </a:ext>
            </a:extLst>
          </p:cNvPr>
          <p:cNvSpPr txBox="1"/>
          <p:nvPr/>
        </p:nvSpPr>
        <p:spPr>
          <a:xfrm>
            <a:off x="5421993" y="4119745"/>
            <a:ext cx="15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시스템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0A9B2-CF77-46FA-82BB-BE1EC4938D0C}"/>
              </a:ext>
            </a:extLst>
          </p:cNvPr>
          <p:cNvSpPr txBox="1"/>
          <p:nvPr/>
        </p:nvSpPr>
        <p:spPr>
          <a:xfrm>
            <a:off x="2295444" y="5203121"/>
            <a:ext cx="16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인건비 절감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29801-F06A-4DB2-8E8A-843E86DFFAA9}"/>
              </a:ext>
            </a:extLst>
          </p:cNvPr>
          <p:cNvSpPr txBox="1"/>
          <p:nvPr/>
        </p:nvSpPr>
        <p:spPr>
          <a:xfrm>
            <a:off x="8611312" y="5262172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수익창출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3B89AA4-C938-4159-BEE1-C547AEA84F4D}"/>
              </a:ext>
            </a:extLst>
          </p:cNvPr>
          <p:cNvSpPr/>
          <p:nvPr/>
        </p:nvSpPr>
        <p:spPr>
          <a:xfrm>
            <a:off x="3855826" y="5098230"/>
            <a:ext cx="266936" cy="579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5E7EF4EC-A59D-41F3-B3EE-9F65F37DE56F}"/>
              </a:ext>
            </a:extLst>
          </p:cNvPr>
          <p:cNvSpPr/>
          <p:nvPr/>
        </p:nvSpPr>
        <p:spPr>
          <a:xfrm rot="10800000">
            <a:off x="9896556" y="5118845"/>
            <a:ext cx="266936" cy="579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FC344C-3C49-4DF6-A367-00AE9CFE99A5}"/>
              </a:ext>
            </a:extLst>
          </p:cNvPr>
          <p:cNvSpPr txBox="1"/>
          <p:nvPr/>
        </p:nvSpPr>
        <p:spPr>
          <a:xfrm>
            <a:off x="1999129" y="1882588"/>
            <a:ext cx="236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분리수거 선별 업체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비즈니스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57585A4-69C4-408D-81E4-3EA41438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48" y="6429958"/>
            <a:ext cx="2562225" cy="42804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78D72D3-C675-47D0-B0EA-6E090DA76D71}"/>
              </a:ext>
            </a:extLst>
          </p:cNvPr>
          <p:cNvSpPr/>
          <p:nvPr/>
        </p:nvSpPr>
        <p:spPr>
          <a:xfrm>
            <a:off x="5431788" y="2268070"/>
            <a:ext cx="6597055" cy="458993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8FD9FE-3889-480B-8EF0-B53532F77330}"/>
              </a:ext>
            </a:extLst>
          </p:cNvPr>
          <p:cNvSpPr txBox="1"/>
          <p:nvPr/>
        </p:nvSpPr>
        <p:spPr>
          <a:xfrm>
            <a:off x="9064075" y="4695104"/>
            <a:ext cx="2211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1400</a:t>
            </a:r>
            <a:r>
              <a:rPr lang="ko-KR" altLang="en-US" sz="2800" dirty="0"/>
              <a:t>만원</a:t>
            </a:r>
            <a:r>
              <a:rPr lang="en-US" altLang="ko-KR" sz="2800" dirty="0"/>
              <a:t> </a:t>
            </a:r>
            <a:r>
              <a:rPr lang="en-US" altLang="ko-KR" sz="2800" dirty="0" err="1"/>
              <a:t>sw</a:t>
            </a:r>
            <a:r>
              <a:rPr lang="en-US" altLang="ko-KR" sz="2800" dirty="0"/>
              <a:t> </a:t>
            </a:r>
            <a:r>
              <a:rPr lang="ko-KR" altLang="en-US" sz="2800" dirty="0"/>
              <a:t>개발비</a:t>
            </a:r>
            <a:r>
              <a:rPr lang="en-US" altLang="ko-KR" sz="2800" dirty="0"/>
              <a:t> </a:t>
            </a:r>
            <a:r>
              <a:rPr lang="ko-KR" altLang="en-US" sz="2800" dirty="0"/>
              <a:t>및 유지보수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B42461-1AB9-48DF-A340-76F5E508B309}"/>
              </a:ext>
            </a:extLst>
          </p:cNvPr>
          <p:cNvSpPr txBox="1"/>
          <p:nvPr/>
        </p:nvSpPr>
        <p:spPr>
          <a:xfrm>
            <a:off x="6424062" y="4663720"/>
            <a:ext cx="18038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1300</a:t>
            </a:r>
            <a:r>
              <a:rPr lang="ko-KR" altLang="en-US" sz="2800" dirty="0"/>
              <a:t>만원</a:t>
            </a:r>
            <a:r>
              <a:rPr lang="en-US" altLang="ko-KR" sz="2800" dirty="0"/>
              <a:t> </a:t>
            </a:r>
            <a:r>
              <a:rPr lang="ko-KR" altLang="en-US" sz="2800" dirty="0"/>
              <a:t>하드웨어 제작비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634A2-80BE-4E63-ACAF-D098DAD358B0}"/>
              </a:ext>
            </a:extLst>
          </p:cNvPr>
          <p:cNvSpPr txBox="1"/>
          <p:nvPr/>
        </p:nvSpPr>
        <p:spPr>
          <a:xfrm>
            <a:off x="7129760" y="3009967"/>
            <a:ext cx="3201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4300</a:t>
            </a:r>
            <a:r>
              <a:rPr lang="ko-KR" altLang="en-US" sz="2800" dirty="0"/>
              <a:t>만원</a:t>
            </a:r>
            <a:r>
              <a:rPr lang="en-US" altLang="ko-KR" sz="2800" dirty="0"/>
              <a:t>(</a:t>
            </a:r>
            <a:r>
              <a:rPr lang="ko-KR" altLang="en-US" sz="2800" dirty="0"/>
              <a:t>이익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B211C3-B399-420C-A2AF-D0E3D4081DBC}"/>
              </a:ext>
            </a:extLst>
          </p:cNvPr>
          <p:cNvSpPr txBox="1"/>
          <p:nvPr/>
        </p:nvSpPr>
        <p:spPr>
          <a:xfrm>
            <a:off x="7458441" y="1187672"/>
            <a:ext cx="3863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7000</a:t>
            </a:r>
            <a:r>
              <a:rPr lang="ko-KR" altLang="en-US" sz="2800" dirty="0"/>
              <a:t>만원</a:t>
            </a:r>
            <a:endParaRPr lang="en-US" altLang="ko-KR" sz="2800" dirty="0"/>
          </a:p>
          <a:p>
            <a:r>
              <a:rPr lang="en-US" altLang="ko-KR" sz="2800" dirty="0"/>
              <a:t>(3</a:t>
            </a:r>
            <a:r>
              <a:rPr lang="ko-KR" altLang="en-US" sz="2800" dirty="0"/>
              <a:t>명분 인건비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636199-17EB-47D9-949D-5187F7B6B657}"/>
              </a:ext>
            </a:extLst>
          </p:cNvPr>
          <p:cNvSpPr/>
          <p:nvPr/>
        </p:nvSpPr>
        <p:spPr>
          <a:xfrm>
            <a:off x="5993576" y="4218047"/>
            <a:ext cx="2709241" cy="2276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A9BCA79-4806-441A-AEC1-B79C767BB519}"/>
              </a:ext>
            </a:extLst>
          </p:cNvPr>
          <p:cNvSpPr/>
          <p:nvPr/>
        </p:nvSpPr>
        <p:spPr>
          <a:xfrm>
            <a:off x="8717335" y="4218047"/>
            <a:ext cx="2709241" cy="2276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C0D13B0-AB7C-402A-BA75-06318653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8" y="2862805"/>
            <a:ext cx="2104552" cy="194628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4498D0A-2AB8-449E-A02F-96FE209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998" y="3103786"/>
            <a:ext cx="1841981" cy="1759504"/>
          </a:xfrm>
          <a:prstGeom prst="rect">
            <a:avLst/>
          </a:prstGeom>
        </p:spPr>
      </p:pic>
      <p:sp>
        <p:nvSpPr>
          <p:cNvPr id="36" name="같음 기호 35">
            <a:extLst>
              <a:ext uri="{FF2B5EF4-FFF2-40B4-BE49-F238E27FC236}">
                <a16:creationId xmlns:a16="http://schemas.microsoft.com/office/drawing/2014/main" id="{BE08434D-DAFC-4D75-8F68-41D96BDCD585}"/>
              </a:ext>
            </a:extLst>
          </p:cNvPr>
          <p:cNvSpPr/>
          <p:nvPr/>
        </p:nvSpPr>
        <p:spPr>
          <a:xfrm>
            <a:off x="2330341" y="3643040"/>
            <a:ext cx="976085" cy="50761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64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비즈니스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57585A4-69C4-408D-81E4-3EA41438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6417313"/>
            <a:ext cx="2562225" cy="4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D7425-0BE1-4E9B-8957-4180ECB1434C}"/>
              </a:ext>
            </a:extLst>
          </p:cNvPr>
          <p:cNvSpPr txBox="1"/>
          <p:nvPr/>
        </p:nvSpPr>
        <p:spPr>
          <a:xfrm>
            <a:off x="1428377" y="4382001"/>
            <a:ext cx="787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 도입 비용 </a:t>
            </a:r>
            <a:r>
              <a:rPr lang="en-US" altLang="ko-KR" dirty="0"/>
              <a:t>(1400</a:t>
            </a:r>
            <a:r>
              <a:rPr lang="ko-KR" altLang="en-US" dirty="0"/>
              <a:t>만원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유지보수비용 </a:t>
            </a:r>
            <a:r>
              <a:rPr lang="en-US" altLang="ko-KR" dirty="0"/>
              <a:t>(</a:t>
            </a:r>
            <a:r>
              <a:rPr lang="ko-KR" altLang="en-US" dirty="0"/>
              <a:t>년간 도입비용의 </a:t>
            </a:r>
            <a:r>
              <a:rPr lang="en-US" altLang="ko-KR" dirty="0"/>
              <a:t>20%)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A5060-C55E-4E0A-BA0F-BB3590EC4973}"/>
              </a:ext>
            </a:extLst>
          </p:cNvPr>
          <p:cNvSpPr txBox="1"/>
          <p:nvPr/>
        </p:nvSpPr>
        <p:spPr>
          <a:xfrm>
            <a:off x="9463757" y="3770877"/>
            <a:ext cx="223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한국환경공단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E7A86-63E0-4EC5-B822-16E094143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6" y="1212399"/>
            <a:ext cx="11410950" cy="381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820AF0-B80F-43FF-92AD-18D83412B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66" y="1555271"/>
            <a:ext cx="11410950" cy="2057400"/>
          </a:xfrm>
          <a:prstGeom prst="rect">
            <a:avLst/>
          </a:prstGeom>
        </p:spPr>
      </p:pic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EA08B199-5143-42D5-A79D-4D523E29D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842725"/>
              </p:ext>
            </p:extLst>
          </p:nvPr>
        </p:nvGraphicFramePr>
        <p:xfrm>
          <a:off x="612588" y="5123523"/>
          <a:ext cx="10572376" cy="1490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094">
                  <a:extLst>
                    <a:ext uri="{9D8B030D-6E8A-4147-A177-3AD203B41FA5}">
                      <a16:colId xmlns:a16="http://schemas.microsoft.com/office/drawing/2014/main" val="1530433936"/>
                    </a:ext>
                  </a:extLst>
                </a:gridCol>
                <a:gridCol w="2643094">
                  <a:extLst>
                    <a:ext uri="{9D8B030D-6E8A-4147-A177-3AD203B41FA5}">
                      <a16:colId xmlns:a16="http://schemas.microsoft.com/office/drawing/2014/main" val="1254097963"/>
                    </a:ext>
                  </a:extLst>
                </a:gridCol>
                <a:gridCol w="2643094">
                  <a:extLst>
                    <a:ext uri="{9D8B030D-6E8A-4147-A177-3AD203B41FA5}">
                      <a16:colId xmlns:a16="http://schemas.microsoft.com/office/drawing/2014/main" val="2357702960"/>
                    </a:ext>
                  </a:extLst>
                </a:gridCol>
                <a:gridCol w="2643094">
                  <a:extLst>
                    <a:ext uri="{9D8B030D-6E8A-4147-A177-3AD203B41FA5}">
                      <a16:colId xmlns:a16="http://schemas.microsoft.com/office/drawing/2014/main" val="697836016"/>
                    </a:ext>
                  </a:extLst>
                </a:gridCol>
              </a:tblGrid>
              <a:tr h="351243"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년차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년차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년차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620842"/>
                  </a:ext>
                </a:extLst>
              </a:tr>
              <a:tr h="48462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점유율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276011"/>
                  </a:ext>
                </a:extLst>
              </a:tr>
              <a:tr h="26749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매출액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/>
                        <a:t>2.2</a:t>
                      </a:r>
                      <a:r>
                        <a:rPr lang="ko-KR" altLang="en-US" b="1" dirty="0"/>
                        <a:t>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억</a:t>
                      </a:r>
                      <a:r>
                        <a:rPr lang="en-US" altLang="ko-KR" b="1" dirty="0"/>
                        <a:t>6400</a:t>
                      </a:r>
                      <a:r>
                        <a:rPr lang="ko-KR" altLang="en-US" b="1" dirty="0"/>
                        <a:t>만원</a:t>
                      </a:r>
                    </a:p>
                    <a:p>
                      <a:pPr lvl="0"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억</a:t>
                      </a:r>
                      <a:r>
                        <a:rPr lang="en-US" altLang="ko-KR" b="1" dirty="0"/>
                        <a:t>2960</a:t>
                      </a:r>
                      <a:r>
                        <a:rPr lang="ko-KR" altLang="en-US" b="1" dirty="0"/>
                        <a:t>만원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0403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550F4-A682-4055-A4A2-E2AF1189E2A1}"/>
              </a:ext>
            </a:extLst>
          </p:cNvPr>
          <p:cNvSpPr/>
          <p:nvPr/>
        </p:nvSpPr>
        <p:spPr>
          <a:xfrm>
            <a:off x="6364942" y="3585237"/>
            <a:ext cx="2617693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1,607</a:t>
            </a:r>
            <a:r>
              <a:rPr lang="ko-KR" altLang="en-US" b="1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342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743706" y="3075057"/>
            <a:ext cx="2704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아이디어 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아이디어 설명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비즈니스 모델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4B2A7C7-7B01-487D-935A-06CECC2E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48" y="6372225"/>
            <a:ext cx="25622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폐기물 처리 현황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A7FB60-3F82-B04F-BB54-C747AAA6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5" y="2216150"/>
            <a:ext cx="8026400" cy="2425700"/>
          </a:xfrm>
          <a:prstGeom prst="rect">
            <a:avLst/>
          </a:prstGeom>
        </p:spPr>
      </p:pic>
      <p:pic>
        <p:nvPicPr>
          <p:cNvPr id="1026" name="Picture 2" descr="Princes produces 900m plastic bottles each year for drinks and oils. ">
            <a:extLst>
              <a:ext uri="{FF2B5EF4-FFF2-40B4-BE49-F238E27FC236}">
                <a16:creationId xmlns:a16="http://schemas.microsoft.com/office/drawing/2014/main" id="{35DCE079-E5E9-FF4E-B139-A9C4851D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57616" y="2813301"/>
            <a:ext cx="4214192" cy="3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8A86D6-3819-BA4E-A5B5-990896C5C2F7}"/>
              </a:ext>
            </a:extLst>
          </p:cNvPr>
          <p:cNvSpPr txBox="1"/>
          <p:nvPr/>
        </p:nvSpPr>
        <p:spPr>
          <a:xfrm>
            <a:off x="3788415" y="5426765"/>
            <a:ext cx="720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19</a:t>
            </a:r>
            <a:r>
              <a:rPr kumimoji="1" lang="ko-KR" altLang="en-US" sz="2400" b="1" dirty="0"/>
              <a:t>년도 재활용 폐기물 발생 현황</a:t>
            </a:r>
            <a:r>
              <a:rPr kumimoji="1" lang="en-US" altLang="ko-KR" sz="2400" b="1" dirty="0"/>
              <a:t>: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430,345</a:t>
            </a:r>
            <a:r>
              <a:rPr kumimoji="1" lang="ko-KR" altLang="en-US" sz="2400" b="1" dirty="0"/>
              <a:t>톤</a:t>
            </a:r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453C5B-F6DE-4293-85A3-EA007084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948" y="6372225"/>
            <a:ext cx="2562225" cy="48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B971B-1D99-4530-8775-569167F176A3}"/>
              </a:ext>
            </a:extLst>
          </p:cNvPr>
          <p:cNvSpPr txBox="1"/>
          <p:nvPr/>
        </p:nvSpPr>
        <p:spPr>
          <a:xfrm>
            <a:off x="9290242" y="4769224"/>
            <a:ext cx="256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한국폐기물 협회</a:t>
            </a:r>
          </a:p>
        </p:txBody>
      </p:sp>
    </p:spTree>
    <p:extLst>
      <p:ext uri="{BB962C8B-B14F-4D97-AF65-F5344CB8AC3E}">
        <p14:creationId xmlns:p14="http://schemas.microsoft.com/office/powerpoint/2010/main" val="96276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801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배경 </a:t>
            </a:r>
            <a:r>
              <a:rPr lang="en-US" altLang="ko-KR" sz="3600" spc="-300" dirty="0">
                <a:solidFill>
                  <a:schemeClr val="bg1"/>
                </a:solidFill>
              </a:rPr>
              <a:t>– </a:t>
            </a:r>
            <a:r>
              <a:rPr lang="ko-KR" altLang="en-US" sz="3600" spc="-300" dirty="0">
                <a:solidFill>
                  <a:schemeClr val="bg1"/>
                </a:solidFill>
              </a:rPr>
              <a:t>낮은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실질재활용률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pic>
        <p:nvPicPr>
          <p:cNvPr id="35" name="그래픽 34" descr="방패 선택 표시">
            <a:extLst>
              <a:ext uri="{FF2B5EF4-FFF2-40B4-BE49-F238E27FC236}">
                <a16:creationId xmlns:a16="http://schemas.microsoft.com/office/drawing/2014/main" id="{CFECA9C8-8387-4473-8ABF-9CC633948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4809" y="2358467"/>
            <a:ext cx="1974482" cy="19744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4CD503-C046-4AD3-B03B-217ABDC4C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948" y="6372225"/>
            <a:ext cx="2562225" cy="485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B4A1D9-053F-445B-8E78-C6EF7E659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334" y="1342002"/>
            <a:ext cx="10939331" cy="52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53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배경 </a:t>
            </a:r>
            <a:r>
              <a:rPr lang="en-US" altLang="ko-KR" sz="3600" spc="-300" dirty="0">
                <a:solidFill>
                  <a:schemeClr val="bg1"/>
                </a:solidFill>
              </a:rPr>
              <a:t>– </a:t>
            </a:r>
            <a:r>
              <a:rPr lang="ko-KR" altLang="en-US" sz="3600" spc="-300" dirty="0">
                <a:solidFill>
                  <a:schemeClr val="bg1"/>
                </a:solidFill>
              </a:rPr>
              <a:t>인력의 한계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123207-95CF-47F7-915C-C20AF8B6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48" y="6372225"/>
            <a:ext cx="2562225" cy="485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0A5A4A-90BC-48FD-B9A0-29D87D1C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960"/>
            <a:ext cx="7086600" cy="4610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CCC883-8B0C-4778-8735-7444A6E2A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505" y="1076960"/>
            <a:ext cx="5508495" cy="58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배경 </a:t>
            </a:r>
            <a:r>
              <a:rPr lang="en-US" altLang="ko-KR" sz="3600" spc="-300" dirty="0">
                <a:solidFill>
                  <a:schemeClr val="bg1"/>
                </a:solidFill>
              </a:rPr>
              <a:t>– </a:t>
            </a:r>
            <a:r>
              <a:rPr lang="ko-KR" altLang="en-US" sz="3600" spc="-300" dirty="0">
                <a:solidFill>
                  <a:schemeClr val="bg1"/>
                </a:solidFill>
              </a:rPr>
              <a:t>사장님의 니즈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123207-95CF-47F7-915C-C20AF8B6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48" y="6372225"/>
            <a:ext cx="2562225" cy="485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6489F6-15BC-4CF7-BF7B-E03A34C6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01" y="1313715"/>
            <a:ext cx="1876986" cy="1854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7B8679-08A3-40D6-A388-09F92AC4E582}"/>
              </a:ext>
            </a:extLst>
          </p:cNvPr>
          <p:cNvSpPr txBox="1"/>
          <p:nvPr/>
        </p:nvSpPr>
        <p:spPr>
          <a:xfrm>
            <a:off x="5803951" y="3244334"/>
            <a:ext cx="97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사장님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4B2DF1-7BD7-4D3C-9FC4-F1E6769E2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313" y="4554167"/>
            <a:ext cx="2109692" cy="181805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30874F-13B9-4CEC-A058-7E52E796F608}"/>
              </a:ext>
            </a:extLst>
          </p:cNvPr>
          <p:cNvCxnSpPr/>
          <p:nvPr/>
        </p:nvCxnSpPr>
        <p:spPr>
          <a:xfrm flipH="1">
            <a:off x="4037904" y="3244334"/>
            <a:ext cx="851647" cy="88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5A321B3-3B4A-4A85-9F60-5B0102A3BA6C}"/>
              </a:ext>
            </a:extLst>
          </p:cNvPr>
          <p:cNvCxnSpPr>
            <a:cxnSpLocks/>
          </p:cNvCxnSpPr>
          <p:nvPr/>
        </p:nvCxnSpPr>
        <p:spPr>
          <a:xfrm flipV="1">
            <a:off x="4326350" y="3495794"/>
            <a:ext cx="850072" cy="861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50A5E28-1D28-4F2A-88A1-529152982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387" y="4445300"/>
            <a:ext cx="1883147" cy="185520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7900551-30E2-4C2C-BF0F-4A050C0AB2DC}"/>
              </a:ext>
            </a:extLst>
          </p:cNvPr>
          <p:cNvCxnSpPr>
            <a:cxnSpLocks/>
          </p:cNvCxnSpPr>
          <p:nvPr/>
        </p:nvCxnSpPr>
        <p:spPr>
          <a:xfrm flipH="1" flipV="1">
            <a:off x="7466655" y="3296530"/>
            <a:ext cx="862188" cy="946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774D24-CC9D-4F55-AECA-033EF0D1A3AE}"/>
              </a:ext>
            </a:extLst>
          </p:cNvPr>
          <p:cNvCxnSpPr>
            <a:cxnSpLocks/>
          </p:cNvCxnSpPr>
          <p:nvPr/>
        </p:nvCxnSpPr>
        <p:spPr>
          <a:xfrm>
            <a:off x="7179784" y="3495794"/>
            <a:ext cx="832141" cy="1015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B8B842-8BA7-4946-8F57-379C189DEC3F}"/>
              </a:ext>
            </a:extLst>
          </p:cNvPr>
          <p:cNvSpPr txBox="1"/>
          <p:nvPr/>
        </p:nvSpPr>
        <p:spPr>
          <a:xfrm>
            <a:off x="2031596" y="6481482"/>
            <a:ext cx="2416868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22% = 14</a:t>
            </a:r>
            <a:r>
              <a:rPr lang="ko-KR" altLang="en-US" dirty="0"/>
              <a:t>만</a:t>
            </a:r>
            <a:r>
              <a:rPr lang="en-US" altLang="ko-KR" dirty="0"/>
              <a:t>3448</a:t>
            </a:r>
            <a:r>
              <a:rPr lang="ko-KR" altLang="en-US" dirty="0"/>
              <a:t>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6F3B9A-7CC8-49D4-B6E8-815842BE0F97}"/>
              </a:ext>
            </a:extLst>
          </p:cNvPr>
          <p:cNvSpPr txBox="1"/>
          <p:nvPr/>
        </p:nvSpPr>
        <p:spPr>
          <a:xfrm>
            <a:off x="8534400" y="6430446"/>
            <a:ext cx="174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잠재적 수익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03C742-2275-4E71-AA0B-AB33B4ECF97F}"/>
              </a:ext>
            </a:extLst>
          </p:cNvPr>
          <p:cNvSpPr/>
          <p:nvPr/>
        </p:nvSpPr>
        <p:spPr>
          <a:xfrm>
            <a:off x="4782559" y="5335461"/>
            <a:ext cx="2775273" cy="5594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높은 비용</a:t>
            </a:r>
            <a:r>
              <a:rPr lang="en-US" altLang="ko-KR" dirty="0"/>
              <a:t>(</a:t>
            </a:r>
            <a:r>
              <a:rPr lang="ko-KR" altLang="en-US" dirty="0"/>
              <a:t>추가 인건비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DAC9D6-7223-42E6-9B2A-FBCFC8BB6704}"/>
              </a:ext>
            </a:extLst>
          </p:cNvPr>
          <p:cNvSpPr/>
          <p:nvPr/>
        </p:nvSpPr>
        <p:spPr>
          <a:xfrm>
            <a:off x="7933765" y="1651079"/>
            <a:ext cx="3953435" cy="1147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낮은 비용의 투입으로 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추가수익 실현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2798AB-F7B6-4456-BB55-8196B87B1238}"/>
              </a:ext>
            </a:extLst>
          </p:cNvPr>
          <p:cNvSpPr/>
          <p:nvPr/>
        </p:nvSpPr>
        <p:spPr>
          <a:xfrm>
            <a:off x="568988" y="1586906"/>
            <a:ext cx="3953435" cy="1147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인건비 절약</a:t>
            </a:r>
          </a:p>
        </p:txBody>
      </p:sp>
    </p:spTree>
    <p:extLst>
      <p:ext uri="{BB962C8B-B14F-4D97-AF65-F5344CB8AC3E}">
        <p14:creationId xmlns:p14="http://schemas.microsoft.com/office/powerpoint/2010/main" val="57212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264D24-ECD2-4263-B1B4-E07BC42F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85" y="0"/>
            <a:ext cx="766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아이디어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5FC299C-0678-48FF-96A4-84A91643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48" y="6429958"/>
            <a:ext cx="2562225" cy="428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C6FE6B-2895-46F7-863F-5F50E66B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1092349"/>
            <a:ext cx="11611685" cy="26457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2A01D55-14C0-4E1F-92CE-DC17A3221136}"/>
              </a:ext>
            </a:extLst>
          </p:cNvPr>
          <p:cNvSpPr/>
          <p:nvPr/>
        </p:nvSpPr>
        <p:spPr>
          <a:xfrm>
            <a:off x="5481145" y="1583411"/>
            <a:ext cx="1129553" cy="10981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1E6E2F8-6482-4E08-A973-71AFC7D41371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3639671" y="2520763"/>
            <a:ext cx="2006893" cy="193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452060C-3059-46FC-952E-028404C6C715}"/>
              </a:ext>
            </a:extLst>
          </p:cNvPr>
          <p:cNvSpPr/>
          <p:nvPr/>
        </p:nvSpPr>
        <p:spPr>
          <a:xfrm>
            <a:off x="2133601" y="4659289"/>
            <a:ext cx="2823882" cy="14284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90789C-548C-4D7A-A2DE-480164F806DA}"/>
              </a:ext>
            </a:extLst>
          </p:cNvPr>
          <p:cNvSpPr txBox="1"/>
          <p:nvPr/>
        </p:nvSpPr>
        <p:spPr>
          <a:xfrm>
            <a:off x="2703258" y="4865664"/>
            <a:ext cx="2514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선별</a:t>
            </a:r>
          </a:p>
        </p:txBody>
      </p:sp>
      <p:sp>
        <p:nvSpPr>
          <p:cNvPr id="24" name="더하기 기호 23">
            <a:extLst>
              <a:ext uri="{FF2B5EF4-FFF2-40B4-BE49-F238E27FC236}">
                <a16:creationId xmlns:a16="http://schemas.microsoft.com/office/drawing/2014/main" id="{05DE025E-C459-498D-B660-DC7E9E1EECA2}"/>
              </a:ext>
            </a:extLst>
          </p:cNvPr>
          <p:cNvSpPr/>
          <p:nvPr/>
        </p:nvSpPr>
        <p:spPr>
          <a:xfrm>
            <a:off x="5217460" y="4593286"/>
            <a:ext cx="1730188" cy="1547644"/>
          </a:xfrm>
          <a:prstGeom prst="mathPlus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8D89FF8-C637-4971-8C58-B417487608A0}"/>
              </a:ext>
            </a:extLst>
          </p:cNvPr>
          <p:cNvSpPr/>
          <p:nvPr/>
        </p:nvSpPr>
        <p:spPr>
          <a:xfrm>
            <a:off x="7207624" y="4659289"/>
            <a:ext cx="3209363" cy="14284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6A46B1-2364-4360-B753-9C99B7509BAF}"/>
              </a:ext>
            </a:extLst>
          </p:cNvPr>
          <p:cNvSpPr txBox="1"/>
          <p:nvPr/>
        </p:nvSpPr>
        <p:spPr>
          <a:xfrm>
            <a:off x="7160763" y="4859276"/>
            <a:ext cx="4249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인공지능</a:t>
            </a:r>
            <a:r>
              <a:rPr lang="en-US" altLang="ko-KR" sz="6000" dirty="0"/>
              <a:t> 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228</Words>
  <Application>Microsoft Office PowerPoint</Application>
  <PresentationFormat>와이드스크린</PresentationFormat>
  <Paragraphs>78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62</cp:revision>
  <dcterms:created xsi:type="dcterms:W3CDTF">2020-09-07T02:34:06Z</dcterms:created>
  <dcterms:modified xsi:type="dcterms:W3CDTF">2021-11-15T01:56:36Z</dcterms:modified>
</cp:coreProperties>
</file>